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72" r:id="rId3"/>
    <p:sldId id="274" r:id="rId4"/>
    <p:sldId id="261" r:id="rId5"/>
    <p:sldId id="266" r:id="rId6"/>
    <p:sldId id="265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A66C3-1D1D-4030-92EB-147CEED1D2EE}" type="datetimeFigureOut">
              <a:rPr lang="en-US"/>
              <a:pPr>
                <a:defRPr/>
              </a:pPr>
              <a:t>1/16/2014</a:t>
            </a:fld>
            <a:endParaRPr lang="en-US" dirty="0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4FE2E-E6C6-4B76-B415-C78873772F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527C0-F06C-49A7-8FE9-3F0F80CDB903}" type="datetimeFigureOut">
              <a:rPr lang="en-US"/>
              <a:pPr>
                <a:defRPr/>
              </a:pPr>
              <a:t>1/16/2014</a:t>
            </a:fld>
            <a:endParaRPr lang="en-US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88DBB-EA2E-4FF6-A2DF-4BF25A8689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7A35F-9576-4219-A488-BC0B20CF556C}" type="datetimeFigureOut">
              <a:rPr lang="en-US"/>
              <a:pPr>
                <a:defRPr/>
              </a:pPr>
              <a:t>1/16/2014</a:t>
            </a:fld>
            <a:endParaRPr lang="en-US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98DCB-4245-41C8-8F33-B3E34F5E75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73375-D395-404A-87BF-5EB265E14C57}" type="datetimeFigureOut">
              <a:rPr lang="en-US"/>
              <a:pPr>
                <a:defRPr/>
              </a:pPr>
              <a:t>1/16/2014</a:t>
            </a:fld>
            <a:endParaRPr lang="en-US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B2B2F-5A49-4B2C-AAAE-33C7094A2A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B09DC-7B4F-4D48-8A95-C3867B167351}" type="datetimeFigureOut">
              <a:rPr lang="en-US"/>
              <a:pPr>
                <a:defRPr/>
              </a:pPr>
              <a:t>1/16/2014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C4BB2-24A0-4C9B-BB23-A273BAA773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152BF-D963-4690-958A-3AA11186B6DD}" type="datetimeFigureOut">
              <a:rPr lang="en-US"/>
              <a:pPr>
                <a:defRPr/>
              </a:pPr>
              <a:t>1/16/2014</a:t>
            </a:fld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F0720-D9B1-4551-A8F5-FF7AA49D91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1D23B-EFB8-41FD-B684-5CEF2A5D2A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1287-E426-4CA9-A8DD-DED80C4CD8B8}" type="datetimeFigureOut">
              <a:rPr lang="en-US"/>
              <a:pPr>
                <a:defRPr/>
              </a:pPr>
              <a:t>1/16/2014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9E4A6-AE0B-4D75-B1FE-A5C062B89CEA}" type="datetimeFigureOut">
              <a:rPr lang="en-US"/>
              <a:pPr>
                <a:defRPr/>
              </a:pPr>
              <a:t>1/16/2014</a:t>
            </a:fld>
            <a:endParaRPr lang="en-US" dirty="0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7640B-0A1C-44CC-ACA3-DF7A423FE2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5AE93-C658-4539-98A6-58F9E9FA8F11}" type="datetimeFigureOut">
              <a:rPr lang="en-US"/>
              <a:pPr>
                <a:defRPr/>
              </a:pPr>
              <a:t>1/16/2014</a:t>
            </a:fld>
            <a:endParaRPr lang="en-US" dirty="0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74470-1A5E-48E4-AE81-D6B81BDB8C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50BAA-1626-4930-B98F-41AB7CBEB980}" type="datetimeFigureOut">
              <a:rPr lang="en-US"/>
              <a:pPr>
                <a:defRPr/>
              </a:pPr>
              <a:t>1/16/2014</a:t>
            </a:fld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9DBA4-3BB0-44F0-B0E1-26779B2617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1A955-C09F-4EAC-B0F6-C9375008862B}" type="datetimeFigureOut">
              <a:rPr lang="en-US"/>
              <a:pPr>
                <a:defRPr/>
              </a:pPr>
              <a:t>1/16/2014</a:t>
            </a:fld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E328C-2101-4368-BAB0-2429D3D830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F459987-63C5-4D28-8911-9E91B7FD0CAE}" type="datetimeFigureOut">
              <a:rPr lang="en-US"/>
              <a:pPr>
                <a:defRPr/>
              </a:pPr>
              <a:t>1/16/2014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A407476-40B6-48F5-9178-3B4DE75307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57" r:id="rId2"/>
    <p:sldLayoutId id="2147483866" r:id="rId3"/>
    <p:sldLayoutId id="2147483858" r:id="rId4"/>
    <p:sldLayoutId id="2147483867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6685BF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546E9F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6685BF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6685BF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77000" cy="23622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b="1" dirty="0" smtClean="0">
                <a:solidFill>
                  <a:schemeClr val="accent3"/>
                </a:solidFill>
                <a:latin typeface="Georgia" pitchFamily="18" charset="0"/>
              </a:rPr>
              <a:t>E-Verify Reporting Procedures for FCSS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Updates from SB160     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Illegal Immigration Reform and Enforcement Act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2209800"/>
          </a:xfrm>
        </p:spPr>
        <p:txBody>
          <a:bodyPr anchor="ctr" anchorCtr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b="1" dirty="0" smtClean="0"/>
              <a:t/>
            </a:r>
            <a:br>
              <a:rPr b="1" dirty="0" smtClean="0"/>
            </a:br>
            <a:r>
              <a:rPr sz="6000" b="1" dirty="0" smtClean="0"/>
              <a:t>Immigration Law Update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054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Georgia" pitchFamily="18" charset="0"/>
              </a:rPr>
              <a:t>E-Verify:</a:t>
            </a:r>
          </a:p>
          <a:p>
            <a:pPr lvl="1" eaLnBrk="1" hangingPunct="1"/>
            <a:r>
              <a:rPr lang="en-US" dirty="0" smtClean="0">
                <a:latin typeface="Georgia" pitchFamily="18" charset="0"/>
              </a:rPr>
              <a:t> Federal Pilot Program began in 1997.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latin typeface="Georgia" pitchFamily="18" charset="0"/>
              </a:rPr>
              <a:t>Georgia Security and Immigration Compliance Act of 2006 – </a:t>
            </a:r>
            <a:r>
              <a:rPr lang="en-US" sz="2000" dirty="0" smtClean="0">
                <a:solidFill>
                  <a:srgbClr val="FF0000"/>
                </a:solidFill>
                <a:latin typeface="Georgia" pitchFamily="18" charset="0"/>
              </a:rPr>
              <a:t>GA. Dept. of Labor</a:t>
            </a:r>
            <a:r>
              <a:rPr lang="en-US" dirty="0" smtClean="0">
                <a:solidFill>
                  <a:srgbClr val="FF0000"/>
                </a:solidFill>
                <a:latin typeface="Georgia" pitchFamily="18" charset="0"/>
              </a:rPr>
              <a:t>: </a:t>
            </a:r>
            <a:r>
              <a:rPr lang="en-US" sz="2000" dirty="0" smtClean="0">
                <a:solidFill>
                  <a:srgbClr val="FF0000"/>
                </a:solidFill>
                <a:latin typeface="Georgia" pitchFamily="18" charset="0"/>
              </a:rPr>
              <a:t>July 1, 2007</a:t>
            </a:r>
          </a:p>
          <a:p>
            <a:pPr lvl="1" eaLnBrk="1" hangingPunct="1"/>
            <a:r>
              <a:rPr lang="en-US" sz="1600" dirty="0" smtClean="0">
                <a:latin typeface="Georgia" pitchFamily="18" charset="0"/>
              </a:rPr>
              <a:t>Mandated registration and participation in E-Verify.</a:t>
            </a:r>
          </a:p>
          <a:p>
            <a:pPr lvl="1" eaLnBrk="1" hangingPunct="1"/>
            <a:r>
              <a:rPr lang="en-US" sz="1600" dirty="0" smtClean="0">
                <a:latin typeface="Georgia" pitchFamily="18" charset="0"/>
              </a:rPr>
              <a:t>Participation was for both employers and contractors.</a:t>
            </a:r>
          </a:p>
          <a:p>
            <a:pPr lvl="1" eaLnBrk="1" hangingPunct="1"/>
            <a:r>
              <a:rPr lang="en-US" sz="1600" dirty="0" smtClean="0">
                <a:latin typeface="Georgia" pitchFamily="18" charset="0"/>
              </a:rPr>
              <a:t> Definition was, “physical performances of services”.</a:t>
            </a:r>
          </a:p>
          <a:p>
            <a:pPr lvl="1" eaLnBrk="1" hangingPunct="1"/>
            <a:r>
              <a:rPr lang="en-US" sz="1600" dirty="0" smtClean="0">
                <a:latin typeface="Georgia" pitchFamily="18" charset="0"/>
              </a:rPr>
              <a:t> Act was for public employers only</a:t>
            </a:r>
          </a:p>
          <a:p>
            <a:pPr lvl="1" eaLnBrk="1" hangingPunct="1"/>
            <a:r>
              <a:rPr lang="en-US" sz="2000" dirty="0" smtClean="0">
                <a:solidFill>
                  <a:srgbClr val="FF0000"/>
                </a:solidFill>
                <a:latin typeface="Georgia" pitchFamily="18" charset="0"/>
              </a:rPr>
              <a:t>Georgia House Bill 87  -  Illegal Immigration Reform and Enforcement Act:  </a:t>
            </a:r>
            <a:r>
              <a:rPr lang="en-US" sz="1800" dirty="0" smtClean="0">
                <a:solidFill>
                  <a:srgbClr val="FF0000"/>
                </a:solidFill>
                <a:latin typeface="Georgia" pitchFamily="18" charset="0"/>
              </a:rPr>
              <a:t>eff. July 1, 2011</a:t>
            </a:r>
          </a:p>
          <a:p>
            <a:pPr lvl="1" eaLnBrk="1" hangingPunct="1"/>
            <a:r>
              <a:rPr lang="en-US" sz="1600" dirty="0" smtClean="0">
                <a:latin typeface="Georgia" pitchFamily="18" charset="0"/>
              </a:rPr>
              <a:t>Mandates all contractors and subcontractors participate in E-Verify program.</a:t>
            </a:r>
          </a:p>
          <a:p>
            <a:pPr lvl="1" eaLnBrk="1" hangingPunct="1"/>
            <a:r>
              <a:rPr lang="en-US" sz="1600" dirty="0" smtClean="0">
                <a:latin typeface="Georgia" pitchFamily="18" charset="0"/>
              </a:rPr>
              <a:t> Specifies reporting requirements through State Audit Department.</a:t>
            </a:r>
          </a:p>
          <a:p>
            <a:pPr lvl="1" eaLnBrk="1" hangingPunct="1"/>
            <a:r>
              <a:rPr lang="en-US" sz="1600" dirty="0" smtClean="0">
                <a:latin typeface="Georgia" pitchFamily="18" charset="0"/>
              </a:rPr>
              <a:t>6/22/2011- Attorney General office letter states the intention is to cover only “public works contracts”.</a:t>
            </a:r>
          </a:p>
          <a:p>
            <a:pPr lvl="1" eaLnBrk="1" hangingPunct="1"/>
            <a:r>
              <a:rPr lang="en-US" sz="1600" dirty="0" smtClean="0">
                <a:latin typeface="Georgia" pitchFamily="18" charset="0"/>
              </a:rPr>
              <a:t>Bill covers both public and private employers.</a:t>
            </a:r>
          </a:p>
          <a:p>
            <a:pPr lvl="1" eaLnBrk="1" hangingPunct="1"/>
            <a:r>
              <a:rPr lang="en-US" sz="1600" dirty="0" smtClean="0">
                <a:latin typeface="Georgia" pitchFamily="18" charset="0"/>
              </a:rPr>
              <a:t>Reporting requirements to State Department  of Audits and Accounts is specified.</a:t>
            </a:r>
          </a:p>
          <a:p>
            <a:pPr lvl="1" eaLnBrk="1" hangingPunct="1"/>
            <a:endParaRPr lang="en-US" sz="1800" dirty="0" smtClean="0">
              <a:solidFill>
                <a:srgbClr val="FF0000"/>
              </a:solidFill>
              <a:latin typeface="Georgia" pitchFamily="18" charset="0"/>
            </a:endParaRPr>
          </a:p>
          <a:p>
            <a:pPr lvl="1" eaLnBrk="1" hangingPunct="1"/>
            <a:endParaRPr lang="en-US" sz="2000" dirty="0" smtClean="0">
              <a:solidFill>
                <a:srgbClr val="FF0000"/>
              </a:solidFill>
              <a:latin typeface="Georgia" pitchFamily="18" charset="0"/>
            </a:endParaRPr>
          </a:p>
          <a:p>
            <a:pPr lvl="1" eaLnBrk="1" hangingPunct="1"/>
            <a:endParaRPr lang="en-US" sz="2000" dirty="0" smtClean="0">
              <a:latin typeface="Georgia" pitchFamily="18" charset="0"/>
            </a:endParaRPr>
          </a:p>
          <a:p>
            <a:pPr lvl="1" eaLnBrk="1" hangingPunct="1"/>
            <a:endParaRPr lang="en-US" sz="2000" dirty="0" smtClean="0">
              <a:latin typeface="Georgia" pitchFamily="18" charset="0"/>
            </a:endParaRPr>
          </a:p>
          <a:p>
            <a:pPr lvl="1" eaLnBrk="1" hangingPunct="1"/>
            <a:endParaRPr lang="en-US" sz="2000" dirty="0" smtClean="0">
              <a:latin typeface="Georgia" pitchFamily="18" charset="0"/>
            </a:endParaRPr>
          </a:p>
          <a:p>
            <a:pPr lvl="1" eaLnBrk="1" hangingPunct="1"/>
            <a:endParaRPr lang="en-US" dirty="0" smtClean="0">
              <a:latin typeface="Georgia" pitchFamily="18" charset="0"/>
            </a:endParaRPr>
          </a:p>
          <a:p>
            <a:pPr eaLnBrk="1" hangingPunct="1"/>
            <a:endParaRPr lang="en-US" dirty="0" smtClean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4400" smtClean="0">
                <a:solidFill>
                  <a:schemeClr val="tx1"/>
                </a:solidFill>
                <a:latin typeface="Georgia" pitchFamily="18" charset="0"/>
              </a:rPr>
              <a:t>History</a:t>
            </a:r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0000"/>
                </a:solidFill>
                <a:latin typeface="Georgia" pitchFamily="18" charset="0"/>
              </a:rPr>
              <a:t>Georgia Senate Bill 160:  </a:t>
            </a:r>
            <a:r>
              <a:rPr lang="en-US" sz="2400" dirty="0" smtClean="0">
                <a:solidFill>
                  <a:srgbClr val="FF0000"/>
                </a:solidFill>
                <a:latin typeface="Georgia" pitchFamily="18" charset="0"/>
              </a:rPr>
              <a:t>effective July 1, 2013</a:t>
            </a:r>
          </a:p>
          <a:p>
            <a:pPr eaLnBrk="1" hangingPunct="1">
              <a:buNone/>
            </a:pPr>
            <a:r>
              <a:rPr lang="en-US" sz="2400" dirty="0" smtClean="0">
                <a:solidFill>
                  <a:srgbClr val="FF0000"/>
                </a:solidFill>
                <a:latin typeface="Georgia" pitchFamily="18" charset="0"/>
              </a:rPr>
              <a:t>	“Illegal Immigration Reform and Enforcement Act”</a:t>
            </a:r>
          </a:p>
          <a:p>
            <a:pPr eaLnBrk="1" hangingPunct="1">
              <a:buNone/>
            </a:pPr>
            <a:endParaRPr lang="en-US" sz="2400" dirty="0" smtClean="0">
              <a:solidFill>
                <a:srgbClr val="FF0000"/>
              </a:solidFill>
              <a:latin typeface="Georgia" pitchFamily="18" charset="0"/>
            </a:endParaRPr>
          </a:p>
          <a:p>
            <a:pPr lvl="1" eaLnBrk="1" hangingPunct="1"/>
            <a:r>
              <a:rPr lang="en-US" dirty="0" smtClean="0">
                <a:latin typeface="Georgia" pitchFamily="18" charset="0"/>
              </a:rPr>
              <a:t> Further defined and extended House Bill 87.</a:t>
            </a:r>
          </a:p>
          <a:p>
            <a:pPr lvl="1" eaLnBrk="1" hangingPunct="1"/>
            <a:r>
              <a:rPr lang="en-US" dirty="0" smtClean="0">
                <a:latin typeface="Georgia" pitchFamily="18" charset="0"/>
              </a:rPr>
              <a:t>Participation was for both employers and contractors.</a:t>
            </a:r>
          </a:p>
          <a:p>
            <a:pPr lvl="1" eaLnBrk="1" hangingPunct="1"/>
            <a:r>
              <a:rPr lang="en-US" dirty="0" smtClean="0">
                <a:latin typeface="Georgia" pitchFamily="18" charset="0"/>
              </a:rPr>
              <a:t>Definition of services updated.</a:t>
            </a:r>
          </a:p>
          <a:p>
            <a:pPr lvl="1" eaLnBrk="1" hangingPunct="1"/>
            <a:r>
              <a:rPr lang="en-US" dirty="0" smtClean="0">
                <a:latin typeface="Georgia" pitchFamily="18" charset="0"/>
              </a:rPr>
              <a:t>Bill covered public and private employers.</a:t>
            </a:r>
          </a:p>
          <a:p>
            <a:pPr lvl="1" eaLnBrk="1" hangingPunct="1"/>
            <a:r>
              <a:rPr lang="en-US" dirty="0" smtClean="0">
                <a:latin typeface="Georgia" pitchFamily="18" charset="0"/>
              </a:rPr>
              <a:t>Bill specified dollar amounts of applicable contracts.</a:t>
            </a:r>
          </a:p>
          <a:p>
            <a:pPr lvl="1" eaLnBrk="1" hangingPunct="1"/>
            <a:r>
              <a:rPr lang="en-US" dirty="0" smtClean="0">
                <a:latin typeface="Georgia" pitchFamily="18" charset="0"/>
              </a:rPr>
              <a:t>Continued and updated reporting requirements to State Audit Department.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4400" smtClean="0">
                <a:solidFill>
                  <a:schemeClr val="tx1"/>
                </a:solidFill>
                <a:latin typeface="Georgia" pitchFamily="18" charset="0"/>
              </a:rPr>
              <a:t>History</a:t>
            </a:r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29200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600" u="sng" dirty="0" smtClean="0"/>
              <a:t>New Definition </a:t>
            </a:r>
            <a:r>
              <a:rPr lang="en-US" u="sng" dirty="0" smtClean="0"/>
              <a:t>(from July 1, 2013)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3100" u="sng" dirty="0" smtClean="0"/>
          </a:p>
          <a:p>
            <a:pPr>
              <a:defRPr/>
            </a:pPr>
            <a:r>
              <a:rPr lang="en-US" dirty="0" smtClean="0"/>
              <a:t>Under SB 160, the definition of “physical performance of services” has been changed so that it now covers </a:t>
            </a:r>
            <a:r>
              <a:rPr lang="en-US" u="sng" dirty="0" smtClean="0"/>
              <a:t>“</a:t>
            </a:r>
            <a:r>
              <a:rPr lang="en-US" u="sng" dirty="0" smtClean="0">
                <a:solidFill>
                  <a:srgbClr val="FFFF00"/>
                </a:solidFill>
              </a:rPr>
              <a:t>any performance of labor or services” by bid or by contract </a:t>
            </a:r>
            <a:r>
              <a:rPr lang="en-US" dirty="0" smtClean="0"/>
              <a:t>which is much broader than the previous interpretation.  Neither version of the law has required the E-Verify Contractor affidavit for contracts involving the purchase of goods.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It now applies to any service or labor contract over $2499.99, unless,  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en-US" dirty="0" smtClean="0"/>
              <a:t>1) the contractor has no employees (in which case they must present an approved state issued identification card/driver’s license from an approved state) or, 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en-US" dirty="0" smtClean="0"/>
              <a:t>2) the contract is with an individual licensed under Title 26, Title 43, or the State Bar of Georgia who is in good standing and that individual is performing that service.  R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None/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None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Requires State Entity to Collect and Submit Annually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None/>
              <a:defRPr/>
            </a:pPr>
            <a:r>
              <a:rPr lang="en-US" sz="2000" dirty="0" smtClean="0"/>
              <a:t>Notarized Affidavit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None/>
              <a:defRPr/>
            </a:pPr>
            <a:r>
              <a:rPr lang="en-US" sz="2000" dirty="0" smtClean="0"/>
              <a:t>Company Name, Address, Date of Contract, Contract/PO Number, Contract/PO Amount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endParaRPr lang="en-US" sz="2000" dirty="0" smtClean="0"/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endParaRPr lang="en-US" sz="2000" dirty="0" smtClean="0"/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4400" dirty="0" smtClean="0">
                <a:solidFill>
                  <a:schemeClr val="tx1"/>
                </a:solidFill>
                <a:latin typeface="Georgia" pitchFamily="18" charset="0"/>
              </a:rPr>
              <a:t>Material Changes in SB160</a:t>
            </a:r>
            <a:r>
              <a:rPr sz="3600" dirty="0" smtClean="0">
                <a:solidFill>
                  <a:schemeClr val="tx1"/>
                </a:solidFill>
                <a:latin typeface="Georgia" pitchFamily="18" charset="0"/>
              </a:rPr>
              <a:t>	</a:t>
            </a:r>
            <a:br>
              <a:rPr sz="3600" dirty="0" smtClean="0">
                <a:solidFill>
                  <a:schemeClr val="tx1"/>
                </a:solidFill>
                <a:latin typeface="Georgia" pitchFamily="18" charset="0"/>
              </a:rPr>
            </a:br>
            <a:endParaRPr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81600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	When must affidavits be collected?</a:t>
            </a:r>
          </a:p>
          <a:p>
            <a:pPr lvl="1" eaLnBrk="1" hangingPunct="1">
              <a:buNone/>
            </a:pPr>
            <a:r>
              <a:rPr lang="en-US" dirty="0" smtClean="0"/>
              <a:t>“	Entering into a contract” triggers the requirement</a:t>
            </a:r>
          </a:p>
          <a:p>
            <a:pPr lvl="1" eaLnBrk="1" hangingPunct="1">
              <a:buNone/>
            </a:pPr>
            <a:r>
              <a:rPr lang="en-US" dirty="0" smtClean="0"/>
              <a:t>	Before the bid is considered or contract signed</a:t>
            </a:r>
          </a:p>
          <a:p>
            <a:pPr lvl="1" eaLnBrk="1" hangingPunct="1">
              <a:buNone/>
            </a:pPr>
            <a:r>
              <a:rPr lang="en-US" dirty="0" smtClean="0"/>
              <a:t>	Before Work is performed</a:t>
            </a:r>
          </a:p>
          <a:p>
            <a:pPr lvl="1" eaLnBrk="1" hangingPunct="1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A Purchase Order is a Contract</a:t>
            </a:r>
          </a:p>
          <a:p>
            <a:pPr lvl="1" eaLnBrk="1" hangingPunct="1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No Distinction between Funding Sources </a:t>
            </a:r>
          </a:p>
          <a:p>
            <a:pPr lvl="1" eaLnBrk="1" hangingPunct="1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Per job/contract…IOW “keeping one on file is not compliant</a:t>
            </a:r>
          </a:p>
          <a:p>
            <a:pPr lvl="1" eaLnBrk="1" hangingPunct="1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Order Splitting Prohibited</a:t>
            </a:r>
          </a:p>
          <a:p>
            <a:pPr lvl="1" eaLnBrk="1" hangingPunct="1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New Law charges DOA with performing actual audits</a:t>
            </a:r>
          </a:p>
          <a:p>
            <a:pPr lvl="1" eaLnBrk="1" hangingPunct="1"/>
            <a:endParaRPr lang="en-US" dirty="0" smtClean="0"/>
          </a:p>
          <a:p>
            <a:pPr lvl="2" eaLnBrk="1" hangingPunct="1">
              <a:buFont typeface="Wingdings 2" pitchFamily="18" charset="2"/>
              <a:buNone/>
            </a:pPr>
            <a:endParaRPr lang="en-US" sz="1700" dirty="0" smtClean="0"/>
          </a:p>
          <a:p>
            <a:pPr lvl="1" eaLnBrk="1" hangingPunct="1">
              <a:buFont typeface="Wingdings 2" pitchFamily="18" charset="2"/>
              <a:buNone/>
            </a:pPr>
            <a:endParaRPr lang="en-US" sz="2000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</a:rPr>
              <a:t>Legal Interpretations /Implications</a:t>
            </a:r>
            <a:endParaRPr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720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All agencies must comply and report by December 31</a:t>
            </a:r>
          </a:p>
          <a:p>
            <a:pPr eaLnBrk="1" hangingPunct="1"/>
            <a:r>
              <a:rPr lang="en-US" sz="2000" dirty="0" smtClean="0"/>
              <a:t>Reporting period is 12/1/2012 through 11/30/2013</a:t>
            </a:r>
          </a:p>
          <a:p>
            <a:pPr eaLnBrk="1" hangingPunct="1"/>
            <a:r>
              <a:rPr lang="en-US" sz="2000" dirty="0" smtClean="0"/>
              <a:t>For FCSS, Purchasing will file reports as compliant with State Law</a:t>
            </a:r>
          </a:p>
          <a:p>
            <a:pPr eaLnBrk="1" hangingPunct="1"/>
            <a:r>
              <a:rPr lang="en-US" sz="2000" dirty="0" smtClean="0"/>
              <a:t>Purchasing will ensure receipt of Affidavit on contracts managed by/through Purchasing Dept</a:t>
            </a:r>
          </a:p>
          <a:p>
            <a:pPr eaLnBrk="1" hangingPunct="1"/>
            <a:r>
              <a:rPr lang="en-US" sz="2000" dirty="0" smtClean="0"/>
              <a:t>In other cases, the Person/Dept of Origin is responsible for acquiring Affidavit and Required Information and submitting to Purchasing Dept</a:t>
            </a:r>
          </a:p>
          <a:p>
            <a:pPr eaLnBrk="1" hangingPunct="1"/>
            <a:r>
              <a:rPr lang="en-US" sz="2000" b="1" dirty="0" smtClean="0"/>
              <a:t>In the Event of Audit</a:t>
            </a:r>
            <a:r>
              <a:rPr lang="en-US" sz="2000" dirty="0" smtClean="0"/>
              <a:t>: </a:t>
            </a:r>
            <a:r>
              <a:rPr lang="en-US" sz="2000" dirty="0" smtClean="0"/>
              <a:t>Person/Dept of Origin responsible for addressing audit questions/documentation </a:t>
            </a:r>
            <a:r>
              <a:rPr lang="en-US" sz="2000" dirty="0" smtClean="0"/>
              <a:t>for purchases </a:t>
            </a:r>
            <a:r>
              <a:rPr lang="en-US" sz="2000" smtClean="0"/>
              <a:t>that are </a:t>
            </a:r>
            <a:r>
              <a:rPr lang="en-US" sz="2000" dirty="0" smtClean="0"/>
              <a:t>not reported to Purchasing Dept</a:t>
            </a:r>
          </a:p>
          <a:p>
            <a:pPr eaLnBrk="1" hangingPunct="1"/>
            <a:r>
              <a:rPr lang="en-US" sz="2000" dirty="0" smtClean="0"/>
              <a:t>Purchasing will provide  Tools and Supporting Documents (to follow)</a:t>
            </a:r>
          </a:p>
          <a:p>
            <a:pPr lvl="1" eaLnBrk="1" hangingPunct="1"/>
            <a:r>
              <a:rPr lang="en-US" sz="1800" dirty="0" smtClean="0"/>
              <a:t>Affidavit and Contract Info Sheet</a:t>
            </a:r>
          </a:p>
          <a:p>
            <a:pPr eaLnBrk="1" hangingPunct="1">
              <a:buFont typeface="Wingdings 2" pitchFamily="18" charset="2"/>
              <a:buNone/>
            </a:pPr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4000" b="1" dirty="0" smtClean="0">
                <a:solidFill>
                  <a:schemeClr val="tx1"/>
                </a:solidFill>
                <a:latin typeface="Georgia" pitchFamily="18" charset="0"/>
              </a:rPr>
              <a:t>Reporting</a:t>
            </a:r>
            <a:endParaRPr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3630</TotalTime>
  <Words>419</Words>
  <Application>Microsoft Office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Paper</vt:lpstr>
      <vt:lpstr> Immigration Law Update</vt:lpstr>
      <vt:lpstr>History</vt:lpstr>
      <vt:lpstr>History</vt:lpstr>
      <vt:lpstr>Material Changes in SB160  </vt:lpstr>
      <vt:lpstr>Legal Interpretations /Implications</vt:lpstr>
      <vt:lpstr>Reporting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Purchasing  and  Immigration Laws</dc:title>
  <dc:creator>pmurphy</dc:creator>
  <cp:lastModifiedBy>installer</cp:lastModifiedBy>
  <cp:revision>261</cp:revision>
  <dcterms:created xsi:type="dcterms:W3CDTF">2013-10-15T21:30:24Z</dcterms:created>
  <dcterms:modified xsi:type="dcterms:W3CDTF">2014-01-16T16:20:21Z</dcterms:modified>
</cp:coreProperties>
</file>